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sldIdLst>
    <p:sldId id="256" r:id="rId4"/>
    <p:sldId id="265" r:id="rId6"/>
    <p:sldId id="285" r:id="rId7"/>
    <p:sldId id="302" r:id="rId8"/>
    <p:sldId id="303" r:id="rId9"/>
    <p:sldId id="304" r:id="rId10"/>
    <p:sldId id="305" r:id="rId11"/>
    <p:sldId id="259" r:id="rId12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涂 豆思" initials="涂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-1914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35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A494E-9CC1-4609-9A96-86B09CD942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AE2C0-7B5E-4599-BE96-E473A4055D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E2C0-7B5E-4599-BE96-E473A4055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E2C0-7B5E-4599-BE96-E473A4055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E2C0-7B5E-4599-BE96-E473A4055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E2C0-7B5E-4599-BE96-E473A4055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近年来，包括《中国诗词大会》、《国家宝藏》等宣传传统文化的优秀节目以网络和电视作为传播媒介，以雅俗共赏的方式让传统文化深入人心，掀起全社会对中国传统文化的热爱之情，取得了社会大众的广泛好评。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E2C0-7B5E-4599-BE96-E473A4055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以非物质文化遗产榫卯技艺为基础的空间解谜游戏《第五大发明》，获得了被誉为“游戏界奥斯卡”的国际移动游戏大奖。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以普罗大众喜闻乐见的方式传播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榫卯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文化。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E2C0-7B5E-4599-BE96-E473A4055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上面的三个发展传统文化的方式，总的来说，就是要不断推动中华优秀传统文化扬弃继承，转化创新，赋予中华优秀传统文化新的时代内涵和表达形式，做到对优秀传统文化精髓的深入挖掘，实现对优秀传统文化的传承，提升民族认同感。比如在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校内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E2C0-7B5E-4599-BE96-E473A4055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E2C0-7B5E-4599-BE96-E473A4055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04304" y="67084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 userDrawn="1"/>
        </p:nvSpPr>
        <p:spPr bwMode="auto">
          <a:xfrm>
            <a:off x="308021" y="307856"/>
            <a:ext cx="661547" cy="677234"/>
          </a:xfrm>
          <a:prstGeom prst="rect">
            <a:avLst/>
          </a:prstGeom>
          <a:solidFill>
            <a:srgbClr val="B80B09"/>
          </a:solidFill>
          <a:ln w="25400" cmpd="sng">
            <a:noFill/>
            <a:miter lim="800000"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58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19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思源黑体 CN Normal"/>
              <a:ea typeface="思源黑体 CN Medium"/>
              <a:cs typeface="+mn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969567" y="972422"/>
            <a:ext cx="11001136" cy="0"/>
          </a:xfrm>
          <a:prstGeom prst="line">
            <a:avLst/>
          </a:prstGeom>
          <a:ln w="19050">
            <a:solidFill>
              <a:srgbClr val="B80B0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996" y="167575"/>
            <a:ext cx="2725831" cy="830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3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notesSlide" Target="../notesSlides/notesSlide1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2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microsoft.com/office/2007/relationships/hdphoto" Target="../media/image5.wdp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microsoft.com/office/2007/relationships/hdphoto" Target="../media/image14.wdp"/><Relationship Id="rId6" Type="http://schemas.openxmlformats.org/officeDocument/2006/relationships/image" Target="../media/image13.png"/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microsoft.com/office/2007/relationships/hdphoto" Target="../media/image5.wdp"/><Relationship Id="rId10" Type="http://schemas.openxmlformats.org/officeDocument/2006/relationships/image" Target="../media/image4.png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PA-1022"/>
          <p:cNvGrpSpPr/>
          <p:nvPr>
            <p:custDataLst>
              <p:tags r:id="rId1"/>
            </p:custDataLst>
          </p:nvPr>
        </p:nvGrpSpPr>
        <p:grpSpPr>
          <a:xfrm>
            <a:off x="1188719" y="565712"/>
            <a:ext cx="9814562" cy="411158"/>
            <a:chOff x="1188720" y="5413580"/>
            <a:chExt cx="9814562" cy="411158"/>
          </a:xfrm>
        </p:grpSpPr>
        <p:sp>
          <p:nvSpPr>
            <p:cNvPr id="42" name="PA-矩形 41"/>
            <p:cNvSpPr/>
            <p:nvPr>
              <p:custDataLst>
                <p:tags r:id="rId2"/>
              </p:custDataLst>
            </p:nvPr>
          </p:nvSpPr>
          <p:spPr>
            <a:xfrm>
              <a:off x="1188720" y="5604759"/>
              <a:ext cx="4003040" cy="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PA-矩形 42"/>
            <p:cNvSpPr/>
            <p:nvPr>
              <p:custDataLst>
                <p:tags r:id="rId3"/>
              </p:custDataLst>
            </p:nvPr>
          </p:nvSpPr>
          <p:spPr>
            <a:xfrm>
              <a:off x="7000242" y="5604759"/>
              <a:ext cx="4003040" cy="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406442" y="5413580"/>
              <a:ext cx="1379118" cy="411158"/>
              <a:chOff x="5402520" y="5413580"/>
              <a:chExt cx="1379118" cy="411158"/>
            </a:xfrm>
          </p:grpSpPr>
          <p:sp>
            <p:nvSpPr>
              <p:cNvPr id="45" name="PA-5-Point Star 44"/>
              <p:cNvSpPr/>
              <p:nvPr>
                <p:custDataLst>
                  <p:tags r:id="rId4"/>
                </p:custDataLst>
              </p:nvPr>
            </p:nvSpPr>
            <p:spPr>
              <a:xfrm>
                <a:off x="5886500" y="5413580"/>
                <a:ext cx="411158" cy="41115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PA-5-Point Star 45"/>
              <p:cNvSpPr/>
              <p:nvPr>
                <p:custDataLst>
                  <p:tags r:id="rId5"/>
                </p:custDataLst>
              </p:nvPr>
            </p:nvSpPr>
            <p:spPr>
              <a:xfrm>
                <a:off x="5586085" y="5494700"/>
                <a:ext cx="248918" cy="24891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PA-5-Point Star 46"/>
              <p:cNvSpPr/>
              <p:nvPr>
                <p:custDataLst>
                  <p:tags r:id="rId6"/>
                </p:custDataLst>
              </p:nvPr>
            </p:nvSpPr>
            <p:spPr>
              <a:xfrm>
                <a:off x="6349155" y="5494700"/>
                <a:ext cx="248918" cy="24891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PA-5-Point Star 47"/>
              <p:cNvSpPr/>
              <p:nvPr>
                <p:custDataLst>
                  <p:tags r:id="rId7"/>
                </p:custDataLst>
              </p:nvPr>
            </p:nvSpPr>
            <p:spPr>
              <a:xfrm>
                <a:off x="5402520" y="5553125"/>
                <a:ext cx="132068" cy="13206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PA-5-Point Star 48"/>
              <p:cNvSpPr/>
              <p:nvPr>
                <p:custDataLst>
                  <p:tags r:id="rId8"/>
                </p:custDataLst>
              </p:nvPr>
            </p:nvSpPr>
            <p:spPr>
              <a:xfrm>
                <a:off x="6649570" y="5553125"/>
                <a:ext cx="132068" cy="13206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PA-1022"/>
          <p:cNvSpPr/>
          <p:nvPr>
            <p:custDataLst>
              <p:tags r:id="rId9"/>
            </p:custDataLst>
          </p:nvPr>
        </p:nvSpPr>
        <p:spPr>
          <a:xfrm>
            <a:off x="2339975" y="2451735"/>
            <a:ext cx="751205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促进优秀传统文化的创造性转化和创新性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发展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5327" y="3679937"/>
            <a:ext cx="11890666" cy="362143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006213" y="4027805"/>
            <a:ext cx="2247267" cy="337185"/>
            <a:chOff x="9947" y="5759"/>
            <a:chExt cx="3539" cy="531"/>
          </a:xfrm>
        </p:grpSpPr>
        <p:grpSp>
          <p:nvGrpSpPr>
            <p:cNvPr id="34" name="PA-1022"/>
            <p:cNvGrpSpPr/>
            <p:nvPr>
              <p:custDataLst>
                <p:tags r:id="rId12"/>
              </p:custDataLst>
            </p:nvPr>
          </p:nvGrpSpPr>
          <p:grpSpPr bwMode="auto">
            <a:xfrm>
              <a:off x="9947" y="5795"/>
              <a:ext cx="461" cy="461"/>
              <a:chOff x="4248" y="3024"/>
              <a:chExt cx="600" cy="599"/>
            </a:xfrm>
          </p:grpSpPr>
          <p:sp>
            <p:nvSpPr>
              <p:cNvPr id="35" name="PA-椭圆 1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rgbClr val="CBAB89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6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7" name="PA-任意多边形 17"/>
                <p:cNvSpPr>
                  <a:spLocks noEditPoint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PA-任意多边形 18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9" name="PA-1022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408" y="5759"/>
              <a:ext cx="307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日期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：</a:t>
              </a:r>
              <a:r>
                <a:rPr lang="en-US" altLang="zh-CN" sz="1600" noProof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cs typeface="+mn-ea"/>
                  <a:sym typeface="+mn-lt"/>
                </a:rPr>
                <a:t>2022-11-29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006215" y="3679825"/>
            <a:ext cx="2994025" cy="347345"/>
            <a:chOff x="6309" y="5795"/>
            <a:chExt cx="4715" cy="547"/>
          </a:xfrm>
        </p:grpSpPr>
        <p:grpSp>
          <p:nvGrpSpPr>
            <p:cNvPr id="29" name="PA-1022"/>
            <p:cNvGrpSpPr/>
            <p:nvPr>
              <p:custDataLst>
                <p:tags r:id="rId17"/>
              </p:custDataLst>
            </p:nvPr>
          </p:nvGrpSpPr>
          <p:grpSpPr>
            <a:xfrm>
              <a:off x="6309" y="5795"/>
              <a:ext cx="461" cy="461"/>
              <a:chOff x="801291" y="3535885"/>
              <a:chExt cx="219347" cy="219347"/>
            </a:xfrm>
          </p:grpSpPr>
          <p:sp>
            <p:nvSpPr>
              <p:cNvPr id="30" name="PA-椭圆 10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rgbClr val="CBAB89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2" name="PA-任意多边形 12"/>
                <p:cNvSpPr>
                  <a:spLocks noEditPoint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PA-任意多边形 13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3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0" name="PA-1022"/>
            <p:cNvSpPr/>
            <p:nvPr>
              <p:custDataLst>
                <p:tags r:id="rId21"/>
              </p:custDataLst>
            </p:nvPr>
          </p:nvSpPr>
          <p:spPr>
            <a:xfrm>
              <a:off x="6896" y="5812"/>
              <a:ext cx="412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汇报组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：舒老师班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第一小组</a:t>
              </a:r>
              <a:endPara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933" y="3815827"/>
            <a:ext cx="11890666" cy="3621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102235"/>
          <p:cNvSpPr/>
          <p:nvPr>
            <p:custDataLst>
              <p:tags r:id="rId1"/>
            </p:custDataLst>
          </p:nvPr>
        </p:nvSpPr>
        <p:spPr>
          <a:xfrm>
            <a:off x="1054475" y="296663"/>
            <a:ext cx="43811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传统文化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历久弥新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5"/>
          <p:cNvSpPr/>
          <p:nvPr/>
        </p:nvSpPr>
        <p:spPr bwMode="auto">
          <a:xfrm rot="16200000">
            <a:off x="5107940" y="-1782445"/>
            <a:ext cx="2107565" cy="10060940"/>
          </a:xfrm>
          <a:custGeom>
            <a:avLst/>
            <a:gdLst>
              <a:gd name="T0" fmla="*/ 3357 w 3357"/>
              <a:gd name="T1" fmla="*/ 514 h 3187"/>
              <a:gd name="T2" fmla="*/ 3357 w 3357"/>
              <a:gd name="T3" fmla="*/ 0 h 3187"/>
              <a:gd name="T4" fmla="*/ 0 w 3357"/>
              <a:gd name="T5" fmla="*/ 0 h 3187"/>
              <a:gd name="T6" fmla="*/ 0 w 3357"/>
              <a:gd name="T7" fmla="*/ 3187 h 3187"/>
              <a:gd name="T8" fmla="*/ 3357 w 3357"/>
              <a:gd name="T9" fmla="*/ 3187 h 3187"/>
              <a:gd name="T10" fmla="*/ 3357 w 3357"/>
              <a:gd name="T11" fmla="*/ 2673 h 3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57" h="3187">
                <a:moveTo>
                  <a:pt x="3357" y="514"/>
                </a:moveTo>
                <a:lnTo>
                  <a:pt x="3357" y="0"/>
                </a:lnTo>
                <a:lnTo>
                  <a:pt x="0" y="0"/>
                </a:lnTo>
                <a:lnTo>
                  <a:pt x="0" y="3187"/>
                </a:lnTo>
                <a:lnTo>
                  <a:pt x="3357" y="3187"/>
                </a:lnTo>
                <a:lnTo>
                  <a:pt x="3357" y="2673"/>
                </a:lnTo>
              </a:path>
            </a:pathLst>
          </a:custGeom>
          <a:noFill/>
          <a:ln w="19050" cap="flat">
            <a:solidFill>
              <a:srgbClr val="C00000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zh-CN" altLang="en-US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953599" y="1910430"/>
            <a:ext cx="6502931" cy="717238"/>
            <a:chOff x="2943301" y="1857139"/>
            <a:chExt cx="6502931" cy="71723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858850" flipH="1">
              <a:off x="9114774" y="1857140"/>
              <a:ext cx="331458" cy="717237"/>
            </a:xfrm>
            <a:prstGeom prst="rect">
              <a:avLst/>
            </a:prstGeom>
          </p:spPr>
        </p:pic>
        <p:sp>
          <p:nvSpPr>
            <p:cNvPr id="8" name="圆角矩形 4"/>
            <p:cNvSpPr/>
            <p:nvPr/>
          </p:nvSpPr>
          <p:spPr>
            <a:xfrm>
              <a:off x="3358279" y="1879991"/>
              <a:ext cx="5672976" cy="52186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63500" cap="flat" cmpd="sng" algn="ctr">
              <a:solidFill>
                <a:srgbClr val="C00000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20741150">
              <a:off x="2943301" y="1857139"/>
              <a:ext cx="331458" cy="71723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357956" y="1926354"/>
              <a:ext cx="567309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传统文化是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什么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76542" y="2778621"/>
            <a:ext cx="9837956" cy="1170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dirty="0">
                <a:cs typeface="+mn-ea"/>
                <a:sym typeface="+mn-lt"/>
              </a:rPr>
              <a:t>	</a:t>
            </a:r>
            <a:r>
              <a:rPr lang="zh-CN" dirty="0">
                <a:cs typeface="+mn-ea"/>
                <a:sym typeface="+mn-lt"/>
              </a:rPr>
              <a:t>中华传统文化是在中华民族五千多</a:t>
            </a:r>
            <a:r>
              <a:rPr lang="zh-CN" altLang="en-US" dirty="0">
                <a:cs typeface="+mn-ea"/>
                <a:sym typeface="+mn-lt"/>
              </a:rPr>
              <a:t>年的发展历史过程中逐渐形成和发展的，涵盖了政治思想、风俗习惯、价值取向等各方面的各种文化的</a:t>
            </a:r>
            <a:r>
              <a:rPr lang="zh-CN" altLang="en-US" dirty="0">
                <a:cs typeface="+mn-ea"/>
                <a:sym typeface="+mn-lt"/>
              </a:rPr>
              <a:t>合集。中华优秀传统文化是中华文明的智慧结晶和精华所在，是中华民族的根和魂，是我们在世界文化激荡中站稳脚跟的根基。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 descr="d8hXznXYG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4520565"/>
            <a:ext cx="10060940" cy="2106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102237"/>
          <p:cNvSpPr/>
          <p:nvPr>
            <p:custDataLst>
              <p:tags r:id="rId1"/>
            </p:custDataLst>
          </p:nvPr>
        </p:nvSpPr>
        <p:spPr>
          <a:xfrm>
            <a:off x="1054475" y="296663"/>
            <a:ext cx="43811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传统文化历久弥新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99675" y="2768578"/>
            <a:ext cx="6755876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cs typeface="+mn-ea"/>
                <a:sym typeface="+mn-lt"/>
              </a:rPr>
              <a:t>中华优秀传统文化</a:t>
            </a:r>
            <a:r>
              <a:rPr lang="zh-CN" altLang="en-US" dirty="0">
                <a:cs typeface="+mn-ea"/>
                <a:sym typeface="+mn-lt"/>
              </a:rPr>
              <a:t>是中华民族的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cs typeface="+mn-ea"/>
                <a:sym typeface="+mn-lt"/>
              </a:rPr>
              <a:t>文化根脉</a:t>
            </a:r>
            <a:r>
              <a:rPr lang="zh-CN" altLang="en-US" dirty="0">
                <a:cs typeface="+mn-ea"/>
                <a:sym typeface="+mn-lt"/>
              </a:rPr>
              <a:t>，其蕴含的思想观念、人文精神、道德规范，不仅是我们中国人思想和精神的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cs typeface="+mn-ea"/>
                <a:sym typeface="+mn-lt"/>
              </a:rPr>
              <a:t>内核</a:t>
            </a:r>
            <a:r>
              <a:rPr lang="zh-CN" altLang="en-US" dirty="0">
                <a:cs typeface="+mn-ea"/>
                <a:sym typeface="+mn-lt"/>
              </a:rPr>
              <a:t>，对解决人类问题也有重要价值。要把优秀传统文化的精神标识提炼出来、展示出来，把优秀传统文化中具有当代价值、世界意义的文化精髓提炼出来、展示出来。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22885" y="5120467"/>
            <a:ext cx="6909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654635" y="2584965"/>
            <a:ext cx="6909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560092" y="2554798"/>
            <a:ext cx="6093470" cy="430320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805066" y="5616936"/>
            <a:ext cx="5665470" cy="410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sz="1600" dirty="0">
                <a:cs typeface="+mn-ea"/>
                <a:sym typeface="+mn-lt"/>
              </a:rPr>
              <a:t>——2018年8月21</a:t>
            </a:r>
            <a:r>
              <a:rPr lang="zh-CN" sz="1600" dirty="0">
                <a:cs typeface="+mn-ea"/>
                <a:sym typeface="+mn-lt"/>
              </a:rPr>
              <a:t>，</a:t>
            </a:r>
            <a:r>
              <a:rPr sz="1600" dirty="0">
                <a:cs typeface="+mn-ea"/>
                <a:sym typeface="+mn-lt"/>
              </a:rPr>
              <a:t>习近平在全国宣传思想工作会议上的讲话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54590" y="1271066"/>
            <a:ext cx="6465373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要建成社会主义</a:t>
            </a: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文化强国：</a:t>
            </a:r>
            <a:endParaRPr lang="en-US" altLang="zh-CN" sz="240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rgbClr val="C00000"/>
                </a:solidFill>
                <a:cs typeface="+mn-ea"/>
                <a:sym typeface="+mn-lt"/>
              </a:rPr>
              <a:t>必须发展中华优秀</a:t>
            </a:r>
            <a:r>
              <a:rPr lang="zh-CN" altLang="en-US" sz="3200" b="1" dirty="0">
                <a:solidFill>
                  <a:srgbClr val="C00000"/>
                </a:solidFill>
                <a:cs typeface="+mn-ea"/>
                <a:sym typeface="+mn-lt"/>
              </a:rPr>
              <a:t>传统文化</a:t>
            </a:r>
            <a:endParaRPr lang="zh-CN" altLang="en-US" sz="32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102241"/>
          <p:cNvSpPr/>
          <p:nvPr>
            <p:custDataLst>
              <p:tags r:id="rId1"/>
            </p:custDataLst>
          </p:nvPr>
        </p:nvSpPr>
        <p:spPr>
          <a:xfrm>
            <a:off x="1054735" y="296545"/>
            <a:ext cx="75806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在新时代发展中华优秀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传统文化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0" y="2756958"/>
            <a:ext cx="6837356" cy="41006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37443" y="1889796"/>
            <a:ext cx="9040305" cy="2889885"/>
          </a:xfrm>
          <a:prstGeom prst="rect">
            <a:avLst/>
          </a:prstGeom>
          <a:noFill/>
          <a:ln>
            <a:solidFill>
              <a:srgbClr val="9B0D13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cs typeface="+mn-ea"/>
                <a:sym typeface="+mn-lt"/>
              </a:rPr>
              <a:t>	</a:t>
            </a:r>
            <a:r>
              <a:rPr lang="zh-CN" altLang="en-US" sz="2800" dirty="0">
                <a:cs typeface="+mn-ea"/>
                <a:sym typeface="+mn-lt"/>
              </a:rPr>
              <a:t>习近平主席强调，“要系统梳理传统文化资源，让收藏在禁宫里的文物、陈列在广阔大地上的遗产、书写在古籍里的文字都活起来”、“我们要善于把弘扬优秀传统文化和发展现实文化有机统一起来，紧密结合起来，在继承中发展，在发展中继承”。</a:t>
            </a:r>
            <a:endParaRPr lang="zh-CN" altLang="en-US" sz="2800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382772" y="4728129"/>
            <a:ext cx="1595758" cy="1064873"/>
            <a:chOff x="8700131" y="3394303"/>
            <a:chExt cx="1595758" cy="1064873"/>
          </a:xfrm>
        </p:grpSpPr>
        <p:pic>
          <p:nvPicPr>
            <p:cNvPr id="14" name="Picture 4" descr="C:\Users\Administrator\Desktop\线稿长城11.png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0131" y="3394303"/>
              <a:ext cx="1210990" cy="1064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Users\Administrator\Desktop\线稿长城11.png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9594226" y="3579708"/>
              <a:ext cx="701663" cy="617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889760"/>
            <a:ext cx="12192000" cy="43910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9243" y="2436528"/>
            <a:ext cx="6096000" cy="4009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传播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媒介上，要借助新式传播手段传播优秀传统文化，借助普罗大众所依赖的信息传播媒介（短视频、电视节目等），和群众对优秀文化的需求相适应，让中华优秀传统文化深入人心。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	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PA-102277"/>
          <p:cNvSpPr/>
          <p:nvPr>
            <p:custDataLst>
              <p:tags r:id="rId1"/>
            </p:custDataLst>
          </p:nvPr>
        </p:nvSpPr>
        <p:spPr>
          <a:xfrm>
            <a:off x="1054735" y="296545"/>
            <a:ext cx="86829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在新时代发展中华优秀传统文化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455" y="2025015"/>
            <a:ext cx="5067300" cy="4048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889760"/>
            <a:ext cx="12192000" cy="43910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9243" y="2436528"/>
            <a:ext cx="6096000" cy="2889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内容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创新上，要适应群众日新月异的审美要求，尽量使用群众喜闻乐见、容易接受的方式展现传统文化，必要时可以进行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适当的改编，促进传统文化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传播。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PA-102277"/>
          <p:cNvSpPr/>
          <p:nvPr>
            <p:custDataLst>
              <p:tags r:id="rId1"/>
            </p:custDataLst>
          </p:nvPr>
        </p:nvSpPr>
        <p:spPr>
          <a:xfrm>
            <a:off x="1054735" y="296545"/>
            <a:ext cx="86829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在新时代发展中华优秀传统文化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 descr="ABUIABAEGAAgy6-u6gUor7H55AIwkAM4k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235" y="2179955"/>
            <a:ext cx="381000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889760"/>
            <a:ext cx="12192000" cy="43910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9243" y="2436528"/>
            <a:ext cx="6096000" cy="2889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文化传承上，要鼓励教育工作者在认真学习的基础上大胆探索，勇于实践，更好地感受和传承传统文化中蕴藏的智慧和价值，促进青少年对中华优秀传统文化的理解和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认识。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PA-102277"/>
          <p:cNvSpPr/>
          <p:nvPr>
            <p:custDataLst>
              <p:tags r:id="rId1"/>
            </p:custDataLst>
          </p:nvPr>
        </p:nvSpPr>
        <p:spPr>
          <a:xfrm>
            <a:off x="1054735" y="296545"/>
            <a:ext cx="86829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在新时代发展中华优秀传统文化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 descr="16073318467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10" y="2156460"/>
            <a:ext cx="5405120" cy="385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PA-102293"/>
          <p:cNvGrpSpPr/>
          <p:nvPr>
            <p:custDataLst>
              <p:tags r:id="rId1"/>
            </p:custDataLst>
          </p:nvPr>
        </p:nvGrpSpPr>
        <p:grpSpPr>
          <a:xfrm>
            <a:off x="1188719" y="565712"/>
            <a:ext cx="9814562" cy="411158"/>
            <a:chOff x="1188720" y="5413580"/>
            <a:chExt cx="9814562" cy="411158"/>
          </a:xfrm>
        </p:grpSpPr>
        <p:sp>
          <p:nvSpPr>
            <p:cNvPr id="42" name="PA-矩形 41"/>
            <p:cNvSpPr/>
            <p:nvPr>
              <p:custDataLst>
                <p:tags r:id="rId2"/>
              </p:custDataLst>
            </p:nvPr>
          </p:nvSpPr>
          <p:spPr>
            <a:xfrm>
              <a:off x="1188720" y="5604759"/>
              <a:ext cx="4003040" cy="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PA-矩形 42"/>
            <p:cNvSpPr/>
            <p:nvPr>
              <p:custDataLst>
                <p:tags r:id="rId3"/>
              </p:custDataLst>
            </p:nvPr>
          </p:nvSpPr>
          <p:spPr>
            <a:xfrm>
              <a:off x="7000242" y="5604759"/>
              <a:ext cx="4003040" cy="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406442" y="5413580"/>
              <a:ext cx="1379118" cy="411158"/>
              <a:chOff x="5402520" y="5413580"/>
              <a:chExt cx="1379118" cy="411158"/>
            </a:xfrm>
          </p:grpSpPr>
          <p:sp>
            <p:nvSpPr>
              <p:cNvPr id="45" name="PA-5-Point Star 44"/>
              <p:cNvSpPr/>
              <p:nvPr>
                <p:custDataLst>
                  <p:tags r:id="rId4"/>
                </p:custDataLst>
              </p:nvPr>
            </p:nvSpPr>
            <p:spPr>
              <a:xfrm>
                <a:off x="5886500" y="5413580"/>
                <a:ext cx="411158" cy="41115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PA-5-Point Star 45"/>
              <p:cNvSpPr/>
              <p:nvPr>
                <p:custDataLst>
                  <p:tags r:id="rId5"/>
                </p:custDataLst>
              </p:nvPr>
            </p:nvSpPr>
            <p:spPr>
              <a:xfrm>
                <a:off x="5586085" y="5494700"/>
                <a:ext cx="248918" cy="24891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PA-5-Point Star 46"/>
              <p:cNvSpPr/>
              <p:nvPr>
                <p:custDataLst>
                  <p:tags r:id="rId6"/>
                </p:custDataLst>
              </p:nvPr>
            </p:nvSpPr>
            <p:spPr>
              <a:xfrm>
                <a:off x="6349155" y="5494700"/>
                <a:ext cx="248918" cy="24891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PA-5-Point Star 47"/>
              <p:cNvSpPr/>
              <p:nvPr>
                <p:custDataLst>
                  <p:tags r:id="rId7"/>
                </p:custDataLst>
              </p:nvPr>
            </p:nvSpPr>
            <p:spPr>
              <a:xfrm>
                <a:off x="5402520" y="5553125"/>
                <a:ext cx="132068" cy="13206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PA-5-Point Star 48"/>
              <p:cNvSpPr/>
              <p:nvPr>
                <p:custDataLst>
                  <p:tags r:id="rId8"/>
                </p:custDataLst>
              </p:nvPr>
            </p:nvSpPr>
            <p:spPr>
              <a:xfrm>
                <a:off x="6649570" y="5553125"/>
                <a:ext cx="132068" cy="132068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52" name="PA-102294"/>
          <p:cNvSpPr/>
          <p:nvPr>
            <p:custDataLst>
              <p:tags r:id="rId9"/>
            </p:custDataLst>
          </p:nvPr>
        </p:nvSpPr>
        <p:spPr>
          <a:xfrm>
            <a:off x="2511118" y="1900179"/>
            <a:ext cx="75809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ea"/>
                <a:sym typeface="+mn-lt"/>
              </a:rPr>
              <a:t>感谢您的聆听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5327" y="3679937"/>
            <a:ext cx="11890666" cy="3621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9"/>
</p:tagLst>
</file>

<file path=ppt/tags/tag13.xml><?xml version="1.0" encoding="utf-8"?>
<p:tagLst xmlns:p="http://schemas.openxmlformats.org/presentationml/2006/main">
  <p:tag name="PA" val="v5.2.9"/>
</p:tagLst>
</file>

<file path=ppt/tags/tag14.xml><?xml version="1.0" encoding="utf-8"?>
<p:tagLst xmlns:p="http://schemas.openxmlformats.org/presentationml/2006/main">
  <p:tag name="PA" val="v5.2.9"/>
</p:tagLst>
</file>

<file path=ppt/tags/tag15.xml><?xml version="1.0" encoding="utf-8"?>
<p:tagLst xmlns:p="http://schemas.openxmlformats.org/presentationml/2006/main">
  <p:tag name="PA" val="v5.2.9"/>
</p:tagLst>
</file>

<file path=ppt/tags/tag16.xml><?xml version="1.0" encoding="utf-8"?>
<p:tagLst xmlns:p="http://schemas.openxmlformats.org/presentationml/2006/main">
  <p:tag name="PA" val="v5.2.9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PA" val="v5.2.9"/>
</p:tagLst>
</file>

<file path=ppt/tags/tag33.xml><?xml version="1.0" encoding="utf-8"?>
<p:tagLst xmlns:p="http://schemas.openxmlformats.org/presentationml/2006/main">
  <p:tag name="PA" val="v5.2.9"/>
</p:tagLst>
</file>

<file path=ppt/tags/tag34.xml><?xml version="1.0" encoding="utf-8"?>
<p:tagLst xmlns:p="http://schemas.openxmlformats.org/presentationml/2006/main">
  <p:tag name="PA" val="v5.2.9"/>
</p:tagLst>
</file>

<file path=ppt/tags/tag35.xml><?xml version="1.0" encoding="utf-8"?>
<p:tagLst xmlns:p="http://schemas.openxmlformats.org/presentationml/2006/main">
  <p:tag name="ISPRING_PRESENTATION_TITLE" val="近平论述三个坚持夯实强国之基PPT模板"/>
  <p:tag name="ISPRING_FIRST_PUBLISH" val="1"/>
</p:tagLst>
</file>

<file path=ppt/tags/tag4.xml><?xml version="1.0" encoding="utf-8"?>
<p:tagLst xmlns:p="http://schemas.openxmlformats.org/presentationml/2006/main">
  <p:tag name="PA" val="v5.2.9"/>
</p:tagLst>
</file>

<file path=ppt/tags/tag5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7.xml><?xml version="1.0" encoding="utf-8"?>
<p:tagLst xmlns:p="http://schemas.openxmlformats.org/presentationml/2006/main">
  <p:tag name="PA" val="v5.2.9"/>
</p:tagLst>
</file>

<file path=ppt/tags/tag8.xml><?xml version="1.0" encoding="utf-8"?>
<p:tagLst xmlns:p="http://schemas.openxmlformats.org/presentationml/2006/main">
  <p:tag name="PA" val="v5.2.9"/>
</p:tagLst>
</file>

<file path=ppt/tags/tag9.xml><?xml version="1.0" encoding="utf-8"?>
<p:tagLst xmlns:p="http://schemas.openxmlformats.org/presentationml/2006/main">
  <p:tag name="PA" val="v5.2.9"/>
</p:tagLst>
</file>

<file path=ppt/theme/theme1.xml><?xml version="1.0" encoding="utf-8"?>
<a:theme xmlns:a="http://schemas.openxmlformats.org/drawingml/2006/main" name="第一PPT，www.1ppt.com">
  <a:themeElements>
    <a:clrScheme name="涂豆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FFEDC2"/>
      </a:accent2>
      <a:accent3>
        <a:srgbClr val="A5A5A5"/>
      </a:accent3>
      <a:accent4>
        <a:srgbClr val="C00000"/>
      </a:accent4>
      <a:accent5>
        <a:srgbClr val="7F7F7F"/>
      </a:accent5>
      <a:accent6>
        <a:srgbClr val="FFEDC2"/>
      </a:accent6>
      <a:hlink>
        <a:srgbClr val="C00000"/>
      </a:hlink>
      <a:folHlink>
        <a:srgbClr val="C00000"/>
      </a:folHlink>
    </a:clrScheme>
    <a:fontScheme name="ozra3vqf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WPS 演示</Application>
  <PresentationFormat>自定义</PresentationFormat>
  <Paragraphs>40</Paragraphs>
  <Slides>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宋体</vt:lpstr>
      <vt:lpstr>Wingdings</vt:lpstr>
      <vt:lpstr>思源黑体 CN Normal</vt:lpstr>
      <vt:lpstr>思源黑体 CN Medium</vt:lpstr>
      <vt:lpstr>微软雅黑</vt:lpstr>
      <vt:lpstr>汉仪旗黑</vt:lpstr>
      <vt:lpstr>微软雅黑</vt:lpstr>
      <vt:lpstr>宋体</vt:lpstr>
      <vt:lpstr>Arial Unicode MS</vt:lpstr>
      <vt:lpstr>等线</vt:lpstr>
      <vt:lpstr>汉仪中等线KW</vt:lpstr>
      <vt:lpstr>汉仪中黑KW</vt:lpstr>
      <vt:lpstr>Calibri</vt:lpstr>
      <vt:lpstr>Helvetica Neue</vt:lpstr>
      <vt:lpstr>汉仪书宋二KW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近平论述三个坚持夯实强国之基PPT模板</dc:title>
  <dc:creator>第一PPT</dc:creator>
  <cp:keywords>www.1ppt.com</cp:keywords>
  <dc:description>www.1ppt.com</dc:description>
  <cp:lastModifiedBy>priority heap</cp:lastModifiedBy>
  <cp:revision>78</cp:revision>
  <dcterms:created xsi:type="dcterms:W3CDTF">2022-11-29T07:25:04Z</dcterms:created>
  <dcterms:modified xsi:type="dcterms:W3CDTF">2022-11-29T07:25:04Z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652B554B76BD44C897FBCE29FC77A4E1</vt:lpwstr>
  </property>
  <property fmtid="{D5CDD505-2E9C-101B-9397-08002B2CF9AE}" pid="3" name="KSOProductBuildVer">
    <vt:lpwstr>2052-5.0.0.7550</vt:lpwstr>
  </property>
</Properties>
</file>